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0"/>
  </p:notesMasterIdLst>
  <p:sldIdLst>
    <p:sldId id="258" r:id="rId2"/>
    <p:sldId id="259" r:id="rId3"/>
    <p:sldId id="262" r:id="rId4"/>
    <p:sldId id="279" r:id="rId5"/>
    <p:sldId id="261" r:id="rId6"/>
    <p:sldId id="281" r:id="rId7"/>
    <p:sldId id="284" r:id="rId8"/>
    <p:sldId id="283" r:id="rId9"/>
    <p:sldId id="282" r:id="rId10"/>
    <p:sldId id="285" r:id="rId11"/>
    <p:sldId id="265" r:id="rId12"/>
    <p:sldId id="266" r:id="rId13"/>
    <p:sldId id="264" r:id="rId14"/>
    <p:sldId id="272" r:id="rId15"/>
    <p:sldId id="275" r:id="rId16"/>
    <p:sldId id="276" r:id="rId17"/>
    <p:sldId id="287" r:id="rId18"/>
    <p:sldId id="288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Средний стиль 3 -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-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Темный стиль 1 -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Темный стиль 1 -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Темный стиль 2 -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Темный стиль 2 - акцент 3/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Темный стиль 2 -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46" autoAdjust="0"/>
    <p:restoredTop sz="94660"/>
  </p:normalViewPr>
  <p:slideViewPr>
    <p:cSldViewPr>
      <p:cViewPr>
        <p:scale>
          <a:sx n="75" d="100"/>
          <a:sy n="75" d="100"/>
        </p:scale>
        <p:origin x="-816" y="-6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27A14-93B1-4667-A717-6303880B40D5}" type="datetimeFigureOut">
              <a:rPr lang="ru-RU" smtClean="0"/>
              <a:t>01.04.2015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58CBD-1071-4C91-BE32-07158ABD5C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173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58CBD-1071-4C91-BE32-07158ABD5C1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198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58CBD-1071-4C91-BE32-07158ABD5C1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587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58CBD-1071-4C91-BE32-07158ABD5C1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389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48AFB-BEF0-4F0F-B615-C7D22671D0B2}" type="datetime1">
              <a:rPr lang="ru-RU" smtClean="0"/>
              <a:t>01.04.2015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BD55-5B98-4766-9163-DECE1FDEE4A2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4F24-0688-43CF-8D7C-A5B16CB4E270}" type="datetime1">
              <a:rPr lang="ru-RU" smtClean="0"/>
              <a:t>01.04.2015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BD55-5B98-4766-9163-DECE1FDEE4A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7DC95-355E-4AF1-914B-B08BF6F07DCD}" type="datetime1">
              <a:rPr lang="ru-RU" smtClean="0"/>
              <a:t>01.04.2015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BD55-5B98-4766-9163-DECE1FDEE4A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2E004-1919-46DF-9000-64E753DAAADF}" type="datetime1">
              <a:rPr lang="ru-RU" smtClean="0"/>
              <a:t>01.04.2015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BD55-5B98-4766-9163-DECE1FDEE4A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D75B7-4089-43B9-87DE-4CC114CAD5CC}" type="datetime1">
              <a:rPr lang="ru-RU" smtClean="0"/>
              <a:t>01.04.2015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BD55-5B98-4766-9163-DECE1FDEE4A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8F6B-5839-4EC6-B03F-B66959F5A703}" type="datetime1">
              <a:rPr lang="ru-RU" smtClean="0"/>
              <a:t>01.04.2015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BD55-5B98-4766-9163-DECE1FDEE4A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D5255-6EFE-4B82-AC27-0219FABAC6DF}" type="datetime1">
              <a:rPr lang="ru-RU" smtClean="0"/>
              <a:t>01.04.2015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BD55-5B98-4766-9163-DECE1FDEE4A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86FF-CAC6-4797-83E8-B679B4CBEF00}" type="datetime1">
              <a:rPr lang="ru-RU" smtClean="0"/>
              <a:t>01.04.2015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BD55-5B98-4766-9163-DECE1FDEE4A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275C7-961F-47B1-83CF-DB4D25E6809B}" type="datetime1">
              <a:rPr lang="ru-RU" smtClean="0"/>
              <a:t>01.04.2015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BD55-5B98-4766-9163-DECE1FDEE4A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DE0F-FD0E-4F39-84E8-F70247C33F77}" type="datetime1">
              <a:rPr lang="ru-RU" smtClean="0"/>
              <a:t>01.04.2015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BD55-5B98-4766-9163-DECE1FDEE4A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3F61C-3F5B-405B-B25B-E489229875F4}" type="datetime1">
              <a:rPr lang="ru-RU" smtClean="0"/>
              <a:t>01.04.2015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BD55-5B98-4766-9163-DECE1FDEE4A2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C31446-18B4-4B69-BD1E-9D95A84E4A69}" type="datetime1">
              <a:rPr lang="ru-RU" smtClean="0"/>
              <a:t>01.04.2015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43BD55-5B98-4766-9163-DECE1FDEE4A2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jpe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411760" y="5877272"/>
            <a:ext cx="6732240" cy="378521"/>
          </a:xfrm>
        </p:spPr>
        <p:txBody>
          <a:bodyPr>
            <a:normAutofit/>
          </a:bodyPr>
          <a:lstStyle/>
          <a:p>
            <a:pPr algn="r"/>
            <a:r>
              <a:rPr lang="ru-RU" sz="1800" dirty="0" smtClean="0"/>
              <a:t>Руководитель проекта: Астафьев Александр Владимирович</a:t>
            </a:r>
            <a:endParaRPr lang="ru-RU" sz="1800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1412776"/>
            <a:ext cx="8424936" cy="1793167"/>
          </a:xfrm>
        </p:spPr>
        <p:txBody>
          <a:bodyPr/>
          <a:lstStyle/>
          <a:p>
            <a:pPr marL="182880" indent="0" algn="ctr">
              <a:buNone/>
            </a:pPr>
            <a:r>
              <a:rPr lang="ru-RU" sz="3200" dirty="0">
                <a:effectLst/>
              </a:rPr>
              <a:t>Технология и видеоустройство автоматического обнаружения и распознавания маркировки для контроля движения промышленных изделий</a:t>
            </a:r>
            <a:br>
              <a:rPr lang="ru-RU" sz="3200" dirty="0">
                <a:effectLst/>
              </a:rPr>
            </a:b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9200"/>
            <a:ext cx="9144000" cy="100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7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725144"/>
            <a:ext cx="6000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-10319" y="0"/>
            <a:ext cx="9164638" cy="620688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None/>
            </a:pPr>
            <a:r>
              <a:rPr lang="ru-RU" sz="3200" dirty="0"/>
              <a:t>Идентификация при транспортировке </a:t>
            </a:r>
            <a:r>
              <a:rPr lang="ru-RU" sz="3200" dirty="0" smtClean="0"/>
              <a:t>вакуумным погрузчиком</a:t>
            </a:r>
            <a:endParaRPr lang="ru-RU" sz="3200" dirty="0"/>
          </a:p>
        </p:txBody>
      </p:sp>
      <p:pic>
        <p:nvPicPr>
          <p:cNvPr id="6146" name="Picture 2" descr="D:\Alan Wake\!!!!!Диссертация\грант\Умник март 2015\Завод\pogruz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502" y="3986278"/>
            <a:ext cx="5328594" cy="275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78881" y="341970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Предложение по модернизации</a:t>
            </a:r>
            <a:endParaRPr lang="ru-RU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flipV="1">
            <a:off x="5220072" y="5733256"/>
            <a:ext cx="792088" cy="432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6012160" y="5733256"/>
            <a:ext cx="23042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3803923" y="4509120"/>
            <a:ext cx="912093" cy="449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4716016" y="4509120"/>
            <a:ext cx="360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V="1">
            <a:off x="3635896" y="5085185"/>
            <a:ext cx="1368152" cy="1066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5004048" y="5085184"/>
            <a:ext cx="3312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57976" y="4139788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Видеодатчик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4964094" y="5333772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Транспортируемая продукция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5493085" y="4715852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Механический погрузчик</a:t>
            </a:r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85"/>
          <a:stretch/>
        </p:blipFill>
        <p:spPr bwMode="auto">
          <a:xfrm>
            <a:off x="107502" y="1124744"/>
            <a:ext cx="4152467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34" b="26260"/>
          <a:stretch/>
        </p:blipFill>
        <p:spPr bwMode="auto">
          <a:xfrm>
            <a:off x="4319972" y="1135923"/>
            <a:ext cx="4737802" cy="222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966695" y="-26801"/>
            <a:ext cx="1187624" cy="365125"/>
          </a:xfrm>
          <a:solidFill>
            <a:schemeClr val="bg1">
              <a:lumMod val="95000"/>
              <a:alpha val="40000"/>
            </a:schemeClr>
          </a:solidFill>
          <a:effectLst>
            <a:softEdge rad="31750"/>
          </a:effectLst>
        </p:spPr>
        <p:txBody>
          <a:bodyPr/>
          <a:lstStyle/>
          <a:p>
            <a:pPr algn="l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defRPr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   </a:t>
            </a:r>
            <a:fld id="{094D9CB4-A995-4889-9303-90D7234F7047}" type="slidenum">
              <a:rPr lang="ru-RU" sz="200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pPr algn="l">
                <a:spcBef>
                  <a:spcPct val="0"/>
                </a:spcBef>
                <a:buClr>
                  <a:schemeClr val="accent6">
                    <a:lumMod val="75000"/>
                  </a:schemeClr>
                </a:buClr>
                <a:buSzPct val="128000"/>
                <a:defRPr/>
              </a:pPr>
              <a:t>10</a:t>
            </a:fld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/18</a:t>
            </a:r>
            <a:endParaRPr lang="ru-RU" sz="2000" dirty="0">
              <a:solidFill>
                <a:schemeClr val="bg2">
                  <a:lumMod val="25000"/>
                </a:schemeClr>
              </a:solidFill>
              <a:effectLst>
                <a:glow rad="38100">
                  <a:schemeClr val="bg1">
                    <a:lumMod val="95000"/>
                    <a:alpha val="50000"/>
                  </a:schemeClr>
                </a:glow>
              </a:effectLst>
              <a:latin typeface="Verdana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544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10319" y="0"/>
            <a:ext cx="9164638" cy="620688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ru-RU" sz="3200" dirty="0" smtClean="0"/>
              <a:t>Проектирование устройства</a:t>
            </a:r>
            <a:endParaRPr lang="ru-RU" sz="3200" dirty="0"/>
          </a:p>
        </p:txBody>
      </p:sp>
      <p:pic>
        <p:nvPicPr>
          <p:cNvPr id="3" name="Picture 2" descr="F:\Слайд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5225"/>
            <a:ext cx="9154319" cy="430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0" y="692695"/>
            <a:ext cx="9154319" cy="1842529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ru-RU" dirty="0"/>
              <a:t>Распознающий модуль сочетает в себе камеру, микроконтроллер для обработки видеоданных, </a:t>
            </a:r>
            <a:r>
              <a:rPr lang="ru-RU" dirty="0" smtClean="0"/>
              <a:t>блок </a:t>
            </a:r>
            <a:r>
              <a:rPr lang="ru-RU" dirty="0"/>
              <a:t>питания и антенну для передачи распознанных данных. Модуль собран в единый пластиковый корпус. Блок </a:t>
            </a:r>
            <a:r>
              <a:rPr lang="ru-RU" dirty="0" smtClean="0"/>
              <a:t>питания </a:t>
            </a:r>
            <a:r>
              <a:rPr lang="ru-RU" dirty="0"/>
              <a:t>позволяет заряжать внутренний аккумулятор для бесперебойной и непрерывной работы системы. </a:t>
            </a:r>
          </a:p>
        </p:txBody>
      </p:sp>
      <p:sp>
        <p:nvSpPr>
          <p:cNvPr id="6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966695" y="-26801"/>
            <a:ext cx="1187624" cy="365125"/>
          </a:xfrm>
          <a:solidFill>
            <a:schemeClr val="bg1">
              <a:lumMod val="95000"/>
              <a:alpha val="40000"/>
            </a:schemeClr>
          </a:solidFill>
          <a:effectLst>
            <a:softEdge rad="31750"/>
          </a:effectLst>
        </p:spPr>
        <p:txBody>
          <a:bodyPr/>
          <a:lstStyle/>
          <a:p>
            <a:pPr algn="l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defRPr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   </a:t>
            </a:r>
            <a:fld id="{094D9CB4-A995-4889-9303-90D7234F7047}" type="slidenum">
              <a:rPr lang="ru-RU" sz="200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pPr algn="l">
                <a:spcBef>
                  <a:spcPct val="0"/>
                </a:spcBef>
                <a:buClr>
                  <a:schemeClr val="accent6">
                    <a:lumMod val="75000"/>
                  </a:schemeClr>
                </a:buClr>
                <a:buSzPct val="128000"/>
                <a:defRPr/>
              </a:pPr>
              <a:t>11</a:t>
            </a:fld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/18</a:t>
            </a:r>
            <a:endParaRPr lang="ru-RU" sz="2000" dirty="0">
              <a:solidFill>
                <a:schemeClr val="bg2">
                  <a:lumMod val="25000"/>
                </a:schemeClr>
              </a:solidFill>
              <a:effectLst>
                <a:glow rad="38100">
                  <a:schemeClr val="bg1">
                    <a:lumMod val="95000"/>
                    <a:alpha val="50000"/>
                  </a:schemeClr>
                </a:glow>
              </a:effectLst>
              <a:latin typeface="Verdana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5240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0" y="836712"/>
            <a:ext cx="23336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-10319" y="0"/>
            <a:ext cx="9164638" cy="620688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None/>
            </a:pPr>
            <a:r>
              <a:rPr lang="ru-RU" sz="3200" dirty="0" smtClean="0"/>
              <a:t>Преимущества перед аналогами</a:t>
            </a:r>
            <a:endParaRPr lang="ru-RU" sz="3200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339628"/>
              </p:ext>
            </p:extLst>
          </p:nvPr>
        </p:nvGraphicFramePr>
        <p:xfrm>
          <a:off x="35496" y="1988840"/>
          <a:ext cx="9124479" cy="485534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973486"/>
                <a:gridCol w="683344"/>
                <a:gridCol w="388781"/>
                <a:gridCol w="1019717"/>
                <a:gridCol w="1019717"/>
                <a:gridCol w="1019717"/>
                <a:gridCol w="1019717"/>
              </a:tblGrid>
              <a:tr h="25729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753" marR="46753" marT="0" marB="0"/>
                </a:tc>
                <a:tc>
                  <a:txBody>
                    <a:bodyPr/>
                    <a:lstStyle/>
                    <a:p>
                      <a:pPr marL="71755" marR="7175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Идентификация перед термообработкой</a:t>
                      </a:r>
                      <a:endParaRPr lang="ru-RU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753" marR="46753" marT="0" marB="0" vert="vert"/>
                </a:tc>
                <a:tc rowSpan="4">
                  <a:txBody>
                    <a:bodyPr/>
                    <a:lstStyle/>
                    <a:p>
                      <a:pPr marL="71755" marR="7175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Термообработка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753" marR="46753" marT="0" marB="0" vert="vert"/>
                </a:tc>
                <a:tc>
                  <a:txBody>
                    <a:bodyPr/>
                    <a:lstStyle/>
                    <a:p>
                      <a:pPr marL="71755" marR="7175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Идентификация при транспортировке мостовым краном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753" marR="46753" marT="0" marB="0" vert="vert"/>
                </a:tc>
                <a:tc>
                  <a:txBody>
                    <a:bodyPr/>
                    <a:lstStyle/>
                    <a:p>
                      <a:pPr marL="71755" marR="7175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Идентификация при транспортировке крюками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753" marR="46753" marT="0" marB="0" vert="vert"/>
                </a:tc>
                <a:tc>
                  <a:txBody>
                    <a:bodyPr/>
                    <a:lstStyle/>
                    <a:p>
                      <a:pPr marL="71755" marR="7175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Идентификация при подъеме механическим краном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753" marR="46753" marT="0" marB="0" vert="vert"/>
                </a:tc>
                <a:tc>
                  <a:txBody>
                    <a:bodyPr/>
                    <a:lstStyle/>
                    <a:p>
                      <a:pPr marL="71755" marR="7175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Идентификация при подъеме вакуумным краном</a:t>
                      </a:r>
                      <a:endParaRPr lang="ru-RU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753" marR="46753" marT="0" marB="0" vert="vert"/>
                </a:tc>
              </a:tr>
              <a:tr h="5953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Разрабатываемая технология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753" marR="4675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+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753" marR="46753" marT="0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marL="46753" marR="46753" marT="0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marL="46753" marR="46753" marT="0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marL="46753" marR="46753" marT="0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marL="46753" marR="46753" marT="0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10379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</a:rPr>
                        <a:t>Система интеллектуального сопровождения готовой продукции «</a:t>
                      </a:r>
                      <a:r>
                        <a:rPr lang="ru-RU" sz="1800" dirty="0" err="1" smtClean="0">
                          <a:effectLst/>
                        </a:rPr>
                        <a:t>SmartVision</a:t>
                      </a:r>
                      <a:r>
                        <a:rPr lang="ru-RU" sz="1800" dirty="0" smtClean="0">
                          <a:effectLst/>
                        </a:rPr>
                        <a:t> L5K-IPipe»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753" marR="4675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+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753" marR="46753" marT="0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-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753" marR="46753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-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753" marR="46753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-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753" marR="46753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-</a:t>
                      </a:r>
                      <a:endParaRPr lang="ru-RU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753" marR="46753" marT="0" marB="0">
                    <a:solidFill>
                      <a:schemeClr val="accent6"/>
                    </a:solidFill>
                  </a:tcPr>
                </a:tc>
              </a:tr>
              <a:tr h="6490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</a:rPr>
                        <a:t>Система распознавания маркировки «</a:t>
                      </a:r>
                      <a:r>
                        <a:rPr lang="ru-RU" sz="1800" dirty="0" err="1" smtClean="0">
                          <a:effectLst/>
                        </a:rPr>
                        <a:t>SmartVision</a:t>
                      </a:r>
                      <a:r>
                        <a:rPr lang="ru-RU" sz="1800" dirty="0" smtClean="0">
                          <a:effectLst/>
                        </a:rPr>
                        <a:t> М3200-IP»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753" marR="4675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+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753" marR="46753" marT="0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-</a:t>
                      </a:r>
                      <a:endParaRPr lang="ru-RU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753" marR="46753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</a:rPr>
                        <a:t>-</a:t>
                      </a:r>
                      <a:endParaRPr lang="ru-RU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753" marR="46753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-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753" marR="46753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</a:rPr>
                        <a:t>-</a:t>
                      </a:r>
                      <a:endParaRPr lang="ru-RU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6753" marR="46753" marT="0" marB="0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7" name="Объект 2"/>
          <p:cNvSpPr txBox="1">
            <a:spLocks/>
          </p:cNvSpPr>
          <p:nvPr/>
        </p:nvSpPr>
        <p:spPr>
          <a:xfrm>
            <a:off x="2361605" y="692696"/>
            <a:ext cx="6792714" cy="1152128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Font typeface="Georgia" pitchFamily="18" charset="0"/>
              <a:buNone/>
            </a:pPr>
            <a:r>
              <a:rPr lang="ru-RU" b="1" dirty="0" smtClean="0"/>
              <a:t>Основной конкурент в области систем технического зрения для идентификации трубной продукции (ОАО «Северсталь»)</a:t>
            </a:r>
            <a:endParaRPr lang="ru-RU" dirty="0"/>
          </a:p>
        </p:txBody>
      </p:sp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966695" y="-26801"/>
            <a:ext cx="1187624" cy="365125"/>
          </a:xfrm>
          <a:solidFill>
            <a:schemeClr val="bg1">
              <a:lumMod val="95000"/>
              <a:alpha val="40000"/>
            </a:schemeClr>
          </a:solidFill>
          <a:effectLst>
            <a:softEdge rad="31750"/>
          </a:effectLst>
        </p:spPr>
        <p:txBody>
          <a:bodyPr/>
          <a:lstStyle/>
          <a:p>
            <a:pPr algn="l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defRPr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   </a:t>
            </a:r>
            <a:fld id="{094D9CB4-A995-4889-9303-90D7234F7047}" type="slidenum">
              <a:rPr lang="ru-RU" sz="200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pPr algn="l">
                <a:spcBef>
                  <a:spcPct val="0"/>
                </a:spcBef>
                <a:buClr>
                  <a:schemeClr val="accent6">
                    <a:lumMod val="75000"/>
                  </a:schemeClr>
                </a:buClr>
                <a:buSzPct val="128000"/>
                <a:defRPr/>
              </a:pPr>
              <a:t>12</a:t>
            </a:fld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/18</a:t>
            </a:r>
            <a:endParaRPr lang="ru-RU" sz="2000" dirty="0">
              <a:solidFill>
                <a:schemeClr val="bg2">
                  <a:lumMod val="25000"/>
                </a:schemeClr>
              </a:solidFill>
              <a:effectLst>
                <a:glow rad="38100">
                  <a:schemeClr val="bg1">
                    <a:lumMod val="95000"/>
                    <a:alpha val="50000"/>
                  </a:schemeClr>
                </a:glow>
              </a:effectLst>
              <a:latin typeface="Verdana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868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10319" y="0"/>
            <a:ext cx="9164638" cy="620688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ru-RU" sz="3200" dirty="0" smtClean="0"/>
              <a:t>План реализации</a:t>
            </a:r>
            <a:endParaRPr lang="ru-RU" sz="32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0" y="692696"/>
            <a:ext cx="9154319" cy="6165304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ru-RU" sz="1800" dirty="0"/>
              <a:t>Для достижения поставленной цели необходимо решить следующие задачи:</a:t>
            </a:r>
          </a:p>
          <a:p>
            <a:pPr marL="45720" indent="0" algn="just">
              <a:buNone/>
            </a:pPr>
            <a:r>
              <a:rPr lang="ru-RU" sz="1800" dirty="0" smtClean="0"/>
              <a:t>1.	Обзор </a:t>
            </a:r>
            <a:r>
              <a:rPr lang="ru-RU" sz="1800" dirty="0"/>
              <a:t>и анализ методов, алгоритмов и систем в рассматриваемой области</a:t>
            </a:r>
            <a:r>
              <a:rPr lang="ru-RU" sz="1800" dirty="0" smtClean="0"/>
              <a:t>; </a:t>
            </a:r>
            <a:r>
              <a:rPr lang="ru-RU" sz="1800" dirty="0" smtClean="0">
                <a:solidFill>
                  <a:srgbClr val="00B050"/>
                </a:solidFill>
              </a:rPr>
              <a:t>(Завершен)</a:t>
            </a:r>
          </a:p>
          <a:p>
            <a:pPr marL="45720" indent="0" algn="just">
              <a:buNone/>
            </a:pPr>
            <a:r>
              <a:rPr lang="ru-RU" sz="1800" dirty="0" smtClean="0"/>
              <a:t>2.</a:t>
            </a:r>
            <a:r>
              <a:rPr lang="ru-RU" sz="1800" dirty="0"/>
              <a:t>	Анализ условий производства и методов нанесения маркировки;</a:t>
            </a:r>
            <a:r>
              <a:rPr lang="ru-RU" sz="1800" dirty="0">
                <a:solidFill>
                  <a:srgbClr val="FF0000"/>
                </a:solidFill>
              </a:rPr>
              <a:t> </a:t>
            </a:r>
            <a:r>
              <a:rPr lang="ru-RU" sz="1800" dirty="0">
                <a:solidFill>
                  <a:srgbClr val="00B050"/>
                </a:solidFill>
              </a:rPr>
              <a:t>(Завершен</a:t>
            </a:r>
            <a:r>
              <a:rPr lang="ru-RU" sz="1800" dirty="0" smtClean="0">
                <a:solidFill>
                  <a:srgbClr val="00B050"/>
                </a:solidFill>
              </a:rPr>
              <a:t>)</a:t>
            </a:r>
            <a:endParaRPr lang="ru-RU" sz="1800" dirty="0">
              <a:solidFill>
                <a:srgbClr val="00B050"/>
              </a:solidFill>
            </a:endParaRPr>
          </a:p>
          <a:p>
            <a:pPr marL="45720" indent="0" algn="just">
              <a:buNone/>
            </a:pPr>
            <a:r>
              <a:rPr lang="ru-RU" sz="1800" dirty="0"/>
              <a:t>3</a:t>
            </a:r>
            <a:r>
              <a:rPr lang="ru-RU" sz="1800" dirty="0" smtClean="0"/>
              <a:t>.</a:t>
            </a:r>
            <a:r>
              <a:rPr lang="ru-RU" sz="1800" dirty="0"/>
              <a:t>	Анализ и проектирование энергонезависимого видеодатчика с блоком обработки данных</a:t>
            </a:r>
            <a:r>
              <a:rPr lang="ru-RU" sz="1800" dirty="0" smtClean="0"/>
              <a:t>;</a:t>
            </a:r>
            <a:r>
              <a:rPr lang="ru-RU" sz="1800" dirty="0">
                <a:solidFill>
                  <a:srgbClr val="FF0000"/>
                </a:solidFill>
              </a:rPr>
              <a:t> (В разработке)</a:t>
            </a:r>
            <a:endParaRPr lang="ru-RU" sz="1800" dirty="0"/>
          </a:p>
          <a:p>
            <a:pPr marL="45720" indent="0" algn="just">
              <a:buNone/>
            </a:pPr>
            <a:r>
              <a:rPr lang="ru-RU" sz="1800" dirty="0"/>
              <a:t>4</a:t>
            </a:r>
            <a:r>
              <a:rPr lang="ru-RU" sz="1800" dirty="0" smtClean="0"/>
              <a:t>.</a:t>
            </a:r>
            <a:r>
              <a:rPr lang="ru-RU" sz="1800" dirty="0"/>
              <a:t>	Формирование методов автоматической идентификации транспортируемой продукции</a:t>
            </a:r>
            <a:r>
              <a:rPr lang="ru-RU" sz="1800" dirty="0" smtClean="0"/>
              <a:t>;</a:t>
            </a:r>
            <a:r>
              <a:rPr lang="ru-RU" sz="1800" dirty="0">
                <a:solidFill>
                  <a:srgbClr val="FF0000"/>
                </a:solidFill>
              </a:rPr>
              <a:t> </a:t>
            </a:r>
            <a:r>
              <a:rPr lang="ru-RU" sz="1800" dirty="0" smtClean="0">
                <a:solidFill>
                  <a:srgbClr val="FF0000"/>
                </a:solidFill>
              </a:rPr>
              <a:t>(В разработке)</a:t>
            </a:r>
            <a:endParaRPr lang="ru-RU" sz="1800" dirty="0"/>
          </a:p>
          <a:p>
            <a:pPr marL="45720" indent="0" algn="just">
              <a:buNone/>
            </a:pPr>
            <a:r>
              <a:rPr lang="ru-RU" sz="1800" dirty="0" smtClean="0"/>
              <a:t>5</a:t>
            </a:r>
            <a:r>
              <a:rPr lang="ru-RU" sz="1800" dirty="0"/>
              <a:t>.	Разработка системы автоматической идентификации маркировки</a:t>
            </a:r>
            <a:r>
              <a:rPr lang="ru-RU" sz="1800" dirty="0" smtClean="0"/>
              <a:t>;</a:t>
            </a:r>
            <a:r>
              <a:rPr lang="ru-RU" sz="1800" dirty="0">
                <a:solidFill>
                  <a:srgbClr val="FF0000"/>
                </a:solidFill>
              </a:rPr>
              <a:t> </a:t>
            </a:r>
            <a:r>
              <a:rPr lang="ru-RU" sz="1800" dirty="0" smtClean="0">
                <a:solidFill>
                  <a:srgbClr val="FF0000"/>
                </a:solidFill>
              </a:rPr>
              <a:t>(Конец 2015)</a:t>
            </a:r>
            <a:endParaRPr lang="ru-RU" sz="1800" dirty="0"/>
          </a:p>
          <a:p>
            <a:pPr marL="45720" indent="0" algn="just">
              <a:buNone/>
            </a:pPr>
            <a:r>
              <a:rPr lang="ru-RU" sz="1800" dirty="0"/>
              <a:t>6.	Тестирование и отладка разработанной системы</a:t>
            </a:r>
            <a:r>
              <a:rPr lang="ru-RU" sz="1800" dirty="0" smtClean="0"/>
              <a:t>;</a:t>
            </a:r>
            <a:r>
              <a:rPr lang="ru-RU" sz="1800" dirty="0">
                <a:solidFill>
                  <a:srgbClr val="FF0000"/>
                </a:solidFill>
              </a:rPr>
              <a:t> </a:t>
            </a:r>
            <a:r>
              <a:rPr lang="ru-RU" sz="1800" dirty="0" smtClean="0">
                <a:solidFill>
                  <a:srgbClr val="FF0000"/>
                </a:solidFill>
              </a:rPr>
              <a:t>(конец 2015 - начало 2016)</a:t>
            </a:r>
            <a:endParaRPr lang="ru-RU" sz="1800" dirty="0"/>
          </a:p>
          <a:p>
            <a:pPr marL="45720" indent="0" algn="just">
              <a:buNone/>
            </a:pPr>
            <a:r>
              <a:rPr lang="ru-RU" sz="1800" dirty="0"/>
              <a:t>7.	Внедрение разработанной системы на предприятия региона</a:t>
            </a:r>
            <a:r>
              <a:rPr lang="ru-RU" sz="1800" dirty="0" smtClean="0"/>
              <a:t>.</a:t>
            </a:r>
            <a:r>
              <a:rPr lang="ru-RU" sz="1800" dirty="0">
                <a:solidFill>
                  <a:srgbClr val="FF0000"/>
                </a:solidFill>
              </a:rPr>
              <a:t> </a:t>
            </a:r>
            <a:r>
              <a:rPr lang="ru-RU" sz="1800" dirty="0" smtClean="0">
                <a:solidFill>
                  <a:srgbClr val="FF0000"/>
                </a:solidFill>
              </a:rPr>
              <a:t>(2016 год)</a:t>
            </a:r>
            <a:endParaRPr lang="ru-RU" sz="1800" dirty="0"/>
          </a:p>
        </p:txBody>
      </p:sp>
      <p:sp>
        <p:nvSpPr>
          <p:cNvPr id="6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966695" y="-26801"/>
            <a:ext cx="1187624" cy="365125"/>
          </a:xfrm>
          <a:solidFill>
            <a:schemeClr val="bg1">
              <a:lumMod val="95000"/>
              <a:alpha val="40000"/>
            </a:schemeClr>
          </a:solidFill>
          <a:effectLst>
            <a:softEdge rad="31750"/>
          </a:effectLst>
        </p:spPr>
        <p:txBody>
          <a:bodyPr/>
          <a:lstStyle/>
          <a:p>
            <a:pPr algn="l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defRPr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   </a:t>
            </a:r>
            <a:fld id="{094D9CB4-A995-4889-9303-90D7234F7047}" type="slidenum">
              <a:rPr lang="ru-RU" sz="200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pPr algn="l">
                <a:spcBef>
                  <a:spcPct val="0"/>
                </a:spcBef>
                <a:buClr>
                  <a:schemeClr val="accent6">
                    <a:lumMod val="75000"/>
                  </a:schemeClr>
                </a:buClr>
                <a:buSzPct val="128000"/>
                <a:defRPr/>
              </a:pPr>
              <a:t>13</a:t>
            </a:fld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/18</a:t>
            </a:r>
            <a:endParaRPr lang="ru-RU" sz="2000" dirty="0">
              <a:solidFill>
                <a:schemeClr val="bg2">
                  <a:lumMod val="25000"/>
                </a:schemeClr>
              </a:solidFill>
              <a:effectLst>
                <a:glow rad="38100">
                  <a:schemeClr val="bg1">
                    <a:lumMod val="95000"/>
                    <a:alpha val="50000"/>
                  </a:schemeClr>
                </a:glow>
              </a:effectLst>
              <a:latin typeface="Verdana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175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10319" y="0"/>
            <a:ext cx="9164638" cy="620688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None/>
            </a:pPr>
            <a:r>
              <a:rPr lang="ru-RU" sz="3200" dirty="0"/>
              <a:t>Область применения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0" y="692696"/>
            <a:ext cx="9154319" cy="648072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sz="1800" dirty="0"/>
              <a:t>Технология автоматического обнаружения и распознавания маркировки для контроля движения промышленных изделий была одобрена</a:t>
            </a:r>
            <a:r>
              <a:rPr lang="ru-RU" sz="1800" dirty="0" smtClean="0"/>
              <a:t>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38" b="29259"/>
          <a:stretch/>
        </p:blipFill>
        <p:spPr bwMode="auto">
          <a:xfrm>
            <a:off x="8610" y="1516534"/>
            <a:ext cx="205172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5" b="16859"/>
          <a:stretch/>
        </p:blipFill>
        <p:spPr bwMode="auto">
          <a:xfrm>
            <a:off x="7018113" y="2282601"/>
            <a:ext cx="208941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6" t="9311" r="52000" b="55114"/>
          <a:stretch/>
        </p:blipFill>
        <p:spPr bwMode="auto">
          <a:xfrm>
            <a:off x="7883888" y="4081174"/>
            <a:ext cx="1223640" cy="122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1"/>
          <a:stretch/>
        </p:blipFill>
        <p:spPr>
          <a:xfrm>
            <a:off x="253777" y="5445224"/>
            <a:ext cx="1783985" cy="870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7000" dir="5400000" sy="-100000" algn="bl" rotWithShape="0"/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12" y="3358792"/>
            <a:ext cx="929493" cy="9136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7000" dir="5400000" sy="-100000" algn="bl" rotWithShape="0"/>
          </a:effectLst>
        </p:spPr>
      </p:pic>
      <p:sp>
        <p:nvSpPr>
          <p:cNvPr id="14" name="Объект 2"/>
          <p:cNvSpPr txBox="1">
            <a:spLocks/>
          </p:cNvSpPr>
          <p:nvPr/>
        </p:nvSpPr>
        <p:spPr>
          <a:xfrm>
            <a:off x="2036473" y="1494646"/>
            <a:ext cx="7123559" cy="648072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lvl="0" indent="0" algn="just">
              <a:buNone/>
            </a:pPr>
            <a:r>
              <a:rPr lang="ru-RU" sz="1800" b="1" dirty="0" smtClean="0"/>
              <a:t>ОАО «Российские Железные Дороги» (ОАО «РЖД») </a:t>
            </a:r>
            <a:r>
              <a:rPr lang="ru-RU" sz="1800" dirty="0" smtClean="0"/>
              <a:t>(г. Муром, 06.02.2015 г.)</a:t>
            </a: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-63327" y="2392337"/>
            <a:ext cx="7123559" cy="648072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lvl="0" indent="0" algn="just">
              <a:buNone/>
            </a:pPr>
            <a:r>
              <a:rPr lang="ru-RU" sz="1800" b="1" dirty="0" smtClean="0"/>
              <a:t>НП «Общество производителей железнодорожной техники» (НП «ОПЖТ») </a:t>
            </a:r>
            <a:r>
              <a:rPr lang="ru-RU" sz="1800" dirty="0" smtClean="0"/>
              <a:t>(г. Муром, 13.02.2015 г.)</a:t>
            </a: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1957825" y="3552316"/>
            <a:ext cx="7123559" cy="720080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lvl="0" indent="0" algn="just">
              <a:buNone/>
            </a:pPr>
            <a:r>
              <a:rPr lang="ru-RU" sz="1800" b="1" dirty="0" smtClean="0"/>
              <a:t>ОАО </a:t>
            </a:r>
            <a:r>
              <a:rPr lang="ru-RU" sz="1800" b="1" dirty="0"/>
              <a:t>«Муромский стрелочный завод» </a:t>
            </a:r>
            <a:r>
              <a:rPr lang="ru-RU" sz="1800" b="1" dirty="0" smtClean="0"/>
              <a:t> (ОАО «МСЗ») </a:t>
            </a:r>
            <a:r>
              <a:rPr lang="ru-RU" sz="1800" dirty="0" smtClean="0"/>
              <a:t>(г. Муром 20.09.2014г.)</a:t>
            </a:r>
            <a:endParaRPr lang="ru-RU" sz="1800" dirty="0"/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-21936" y="4551308"/>
            <a:ext cx="7905824" cy="648072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lvl="0" indent="0" algn="just">
              <a:buNone/>
            </a:pPr>
            <a:r>
              <a:rPr lang="ru-RU" sz="1800" b="1" dirty="0" smtClean="0"/>
              <a:t>ОАО «Ковровский Электромеханический завод» (ОАО «КЭМЗ») </a:t>
            </a:r>
            <a:r>
              <a:rPr lang="ru-RU" sz="1800" dirty="0" smtClean="0"/>
              <a:t>(г. Муром, 06.02.2015 г.)</a:t>
            </a:r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2036473" y="5445224"/>
            <a:ext cx="7123559" cy="845964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lvl="0" indent="0" algn="just">
              <a:buNone/>
            </a:pPr>
            <a:r>
              <a:rPr lang="ru-RU" sz="1800" b="1" dirty="0" smtClean="0"/>
              <a:t>ОАО «Выксунский металлургический завод»</a:t>
            </a:r>
            <a:r>
              <a:rPr lang="ru-RU" sz="1800" dirty="0" smtClean="0"/>
              <a:t> (г. Выкса) и </a:t>
            </a:r>
            <a:r>
              <a:rPr lang="ru-RU" sz="1800" b="1" dirty="0" smtClean="0"/>
              <a:t>ОАО «Объединенные металлургические компании»</a:t>
            </a:r>
            <a:r>
              <a:rPr lang="ru-RU" sz="1800" dirty="0" smtClean="0"/>
              <a:t> (г. Москва). (г. Выкса, 07.11.2013г.)</a:t>
            </a:r>
            <a:endParaRPr lang="ru-RU" sz="1800" dirty="0"/>
          </a:p>
        </p:txBody>
      </p:sp>
      <p:sp>
        <p:nvSpPr>
          <p:cNvPr id="19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966695" y="-26801"/>
            <a:ext cx="1187624" cy="365125"/>
          </a:xfrm>
          <a:solidFill>
            <a:schemeClr val="bg1">
              <a:lumMod val="95000"/>
              <a:alpha val="40000"/>
            </a:schemeClr>
          </a:solidFill>
          <a:effectLst>
            <a:softEdge rad="31750"/>
          </a:effectLst>
        </p:spPr>
        <p:txBody>
          <a:bodyPr/>
          <a:lstStyle/>
          <a:p>
            <a:pPr algn="l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defRPr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   </a:t>
            </a:r>
            <a:fld id="{094D9CB4-A995-4889-9303-90D7234F7047}" type="slidenum">
              <a:rPr lang="ru-RU" sz="200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pPr algn="l">
                <a:spcBef>
                  <a:spcPct val="0"/>
                </a:spcBef>
                <a:buClr>
                  <a:schemeClr val="accent6">
                    <a:lumMod val="75000"/>
                  </a:schemeClr>
                </a:buClr>
                <a:buSzPct val="128000"/>
                <a:defRPr/>
              </a:pPr>
              <a:t>14</a:t>
            </a:fld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/18</a:t>
            </a:r>
            <a:endParaRPr lang="ru-RU" sz="2000" dirty="0">
              <a:solidFill>
                <a:schemeClr val="bg2">
                  <a:lumMod val="25000"/>
                </a:schemeClr>
              </a:solidFill>
              <a:effectLst>
                <a:glow rad="38100">
                  <a:schemeClr val="bg1">
                    <a:lumMod val="95000"/>
                    <a:alpha val="50000"/>
                  </a:schemeClr>
                </a:glow>
              </a:effectLst>
              <a:latin typeface="Verdana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9371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10319" y="0"/>
            <a:ext cx="9164638" cy="620688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ru-RU" sz="3200" dirty="0" smtClean="0"/>
              <a:t>Личный вклад</a:t>
            </a:r>
            <a:endParaRPr lang="ru-RU" sz="3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017" y="1682477"/>
            <a:ext cx="1037286" cy="2087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832" y="1536184"/>
            <a:ext cx="1057330" cy="2087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451" y="1434296"/>
            <a:ext cx="1079044" cy="2088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0" y="692696"/>
            <a:ext cx="6546931" cy="6165304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50000"/>
              </a:lnSpc>
              <a:buNone/>
            </a:pPr>
            <a:r>
              <a:rPr lang="ru-RU" sz="1800" dirty="0" smtClean="0"/>
              <a:t>1. Разработанные алгоритмы успешно внедрены на ОАО «Выксунский металлургический завод» (Договор и акт о внедрении).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ru-RU" sz="1800" dirty="0" smtClean="0"/>
              <a:t>2. Результаты исследований были доложены на 15 конференциях.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ru-RU" sz="1800" dirty="0" smtClean="0"/>
              <a:t>3. Опубликованы 15 статей, среди которых 7 в </a:t>
            </a:r>
            <a:r>
              <a:rPr lang="ru-RU" sz="1800" dirty="0" smtClean="0">
                <a:solidFill>
                  <a:srgbClr val="2D354D"/>
                </a:solidFill>
                <a:latin typeface="Verdana" panose="020B0604030504040204" pitchFamily="34" charset="0"/>
              </a:rPr>
              <a:t>журналах </a:t>
            </a:r>
            <a:r>
              <a:rPr lang="ru-RU" sz="1800" dirty="0">
                <a:solidFill>
                  <a:srgbClr val="2D354D"/>
                </a:solidFill>
                <a:latin typeface="Verdana" panose="020B0604030504040204" pitchFamily="34" charset="0"/>
              </a:rPr>
              <a:t>из перечня ВАК</a:t>
            </a:r>
            <a:r>
              <a:rPr lang="ru-RU" sz="1800" dirty="0" smtClean="0"/>
              <a:t>, 8 в </a:t>
            </a:r>
            <a:r>
              <a:rPr lang="ru-RU" sz="1800" dirty="0">
                <a:solidFill>
                  <a:srgbClr val="2D354D"/>
                </a:solidFill>
                <a:latin typeface="Verdana" panose="020B0604030504040204" pitchFamily="34" charset="0"/>
              </a:rPr>
              <a:t>журналах из перечня </a:t>
            </a:r>
            <a:r>
              <a:rPr lang="ru-RU" sz="1800" dirty="0" smtClean="0"/>
              <a:t>РИНЦ.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ru-RU" sz="1800" dirty="0" smtClean="0"/>
              <a:t>4. Получены 2 свидетельства о регистрации программ на ЭВМ.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5062" t="2021" r="4109" b="2207"/>
          <a:stretch/>
        </p:blipFill>
        <p:spPr>
          <a:xfrm rot="21427502">
            <a:off x="7952389" y="4291250"/>
            <a:ext cx="1137332" cy="219291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570" y="3971697"/>
            <a:ext cx="1242903" cy="226295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b="2325"/>
          <a:stretch/>
        </p:blipFill>
        <p:spPr>
          <a:xfrm>
            <a:off x="6524591" y="3842296"/>
            <a:ext cx="1123670" cy="208005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3450" y="620688"/>
            <a:ext cx="2539941" cy="730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7000" dir="5400000" sy="-100000" algn="bl" rotWithShape="0"/>
          </a:effec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16" y="4505325"/>
            <a:ext cx="170497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981" y="4505324"/>
            <a:ext cx="174307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695824"/>
            <a:ext cx="26289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966695" y="-26801"/>
            <a:ext cx="1187624" cy="365125"/>
          </a:xfrm>
          <a:solidFill>
            <a:schemeClr val="bg1">
              <a:lumMod val="95000"/>
              <a:alpha val="40000"/>
            </a:schemeClr>
          </a:solidFill>
          <a:effectLst>
            <a:softEdge rad="31750"/>
          </a:effectLst>
        </p:spPr>
        <p:txBody>
          <a:bodyPr/>
          <a:lstStyle/>
          <a:p>
            <a:pPr algn="l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defRPr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   </a:t>
            </a:r>
            <a:fld id="{094D9CB4-A995-4889-9303-90D7234F7047}" type="slidenum">
              <a:rPr lang="ru-RU" sz="200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pPr algn="l">
                <a:spcBef>
                  <a:spcPct val="0"/>
                </a:spcBef>
                <a:buClr>
                  <a:schemeClr val="accent6">
                    <a:lumMod val="75000"/>
                  </a:schemeClr>
                </a:buClr>
                <a:buSzPct val="128000"/>
                <a:defRPr/>
              </a:pPr>
              <a:t>15</a:t>
            </a:fld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/18</a:t>
            </a:r>
            <a:endParaRPr lang="ru-RU" sz="2000" dirty="0">
              <a:solidFill>
                <a:schemeClr val="bg2">
                  <a:lumMod val="25000"/>
                </a:schemeClr>
              </a:solidFill>
              <a:effectLst>
                <a:glow rad="38100">
                  <a:schemeClr val="bg1">
                    <a:lumMod val="95000"/>
                    <a:alpha val="50000"/>
                  </a:schemeClr>
                </a:glow>
              </a:effectLst>
              <a:latin typeface="Verdana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4940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10319" y="0"/>
            <a:ext cx="9164638" cy="620688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ru-RU" sz="3200" dirty="0" smtClean="0"/>
              <a:t>Личный вклад</a:t>
            </a:r>
            <a:endParaRPr lang="ru-RU" sz="3200" dirty="0"/>
          </a:p>
        </p:txBody>
      </p:sp>
      <p:pic>
        <p:nvPicPr>
          <p:cNvPr id="6146" name="Picture 2" descr="D:\Работа\ржд\dsc_02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9"/>
            <a:ext cx="3384376" cy="225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3491880" y="620688"/>
            <a:ext cx="5668152" cy="6237311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lvl="0" indent="0" algn="just">
              <a:buNone/>
            </a:pPr>
            <a:r>
              <a:rPr lang="ru-RU" sz="1800" dirty="0" smtClean="0"/>
              <a:t>Проект был представлен на совещании по импортозамещению </a:t>
            </a:r>
            <a:r>
              <a:rPr lang="ru-RU" sz="1800" dirty="0"/>
              <a:t>г. Муром, 06.02.2015 г</a:t>
            </a:r>
            <a:r>
              <a:rPr lang="ru-RU" sz="1800" dirty="0" smtClean="0"/>
              <a:t>. и заинтересовал.</a:t>
            </a:r>
          </a:p>
          <a:p>
            <a:pPr marL="45720" lvl="0" indent="0" algn="just">
              <a:buNone/>
            </a:pPr>
            <a:endParaRPr lang="ru-RU" sz="1800" dirty="0" smtClean="0"/>
          </a:p>
          <a:p>
            <a:pPr marL="45720" lvl="0" indent="0" algn="just">
              <a:buNone/>
            </a:pPr>
            <a:r>
              <a:rPr lang="ru-RU" sz="1800" dirty="0" smtClean="0"/>
              <a:t>1. ОАО «Российские железные дороги» - система контроля движения рельс в процессе производства.</a:t>
            </a:r>
          </a:p>
          <a:p>
            <a:pPr marL="45720" lvl="0" indent="0" algn="just">
              <a:buNone/>
            </a:pPr>
            <a:endParaRPr lang="ru-RU" sz="1800" dirty="0" smtClean="0"/>
          </a:p>
          <a:p>
            <a:pPr marL="45720" lvl="0" indent="0" algn="just">
              <a:buNone/>
            </a:pPr>
            <a:r>
              <a:rPr lang="ru-RU" sz="1800" dirty="0" smtClean="0"/>
              <a:t>2. НП «Общество производителей железнодорожной техники» - система контроля погрузки</a:t>
            </a:r>
            <a:r>
              <a:rPr lang="en-US" sz="1800" dirty="0" smtClean="0"/>
              <a:t>/</a:t>
            </a:r>
            <a:r>
              <a:rPr lang="ru-RU" sz="1800" dirty="0" smtClean="0"/>
              <a:t>разгрузки железнодорожных вагонов.</a:t>
            </a:r>
          </a:p>
          <a:p>
            <a:pPr marL="45720" lvl="0" indent="0" algn="just">
              <a:buNone/>
            </a:pPr>
            <a:endParaRPr lang="ru-RU" sz="1800" dirty="0" smtClean="0"/>
          </a:p>
          <a:p>
            <a:pPr marL="45720" lvl="0" indent="0" algn="just">
              <a:buNone/>
            </a:pPr>
            <a:r>
              <a:rPr lang="ru-RU" sz="1800" dirty="0" smtClean="0"/>
              <a:t>3.</a:t>
            </a:r>
            <a:r>
              <a:rPr lang="ru-RU" sz="1800" b="1" dirty="0"/>
              <a:t> </a:t>
            </a:r>
            <a:r>
              <a:rPr lang="ru-RU" sz="1800" dirty="0"/>
              <a:t>ОАО «Ковровский Электромеханический завод» </a:t>
            </a:r>
            <a:r>
              <a:rPr lang="ru-RU" sz="1800" dirty="0" smtClean="0"/>
              <a:t>- система контроля движения изделий в производстве промышленных станков.</a:t>
            </a:r>
          </a:p>
          <a:p>
            <a:pPr marL="45720" lvl="0" indent="0" algn="just">
              <a:buNone/>
            </a:pPr>
            <a:endParaRPr lang="ru-RU" sz="1800" dirty="0" smtClean="0"/>
          </a:p>
          <a:p>
            <a:pPr marL="45720" lvl="0" indent="0" algn="just">
              <a:buNone/>
            </a:pPr>
            <a:r>
              <a:rPr lang="ru-RU" sz="1800" dirty="0" smtClean="0"/>
              <a:t>4. ОАО «МуромЭнергоМаш» - система </a:t>
            </a:r>
            <a:r>
              <a:rPr lang="ru-RU" sz="1800" dirty="0"/>
              <a:t>контроля движения </a:t>
            </a:r>
            <a:r>
              <a:rPr lang="ru-RU" sz="1800" dirty="0" smtClean="0"/>
              <a:t>крупногабаритных строительных металлоконструкций в процессе производства.</a:t>
            </a:r>
          </a:p>
        </p:txBody>
      </p:sp>
      <p:pic>
        <p:nvPicPr>
          <p:cNvPr id="6147" name="Picture 3" descr="D:\Работа\ржд\dsc_03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1" b="8100"/>
          <a:stretch/>
        </p:blipFill>
        <p:spPr bwMode="auto">
          <a:xfrm>
            <a:off x="107504" y="2870156"/>
            <a:ext cx="3384376" cy="18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:\Работа\ржд\dsc_035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9"/>
          <a:stretch/>
        </p:blipFill>
        <p:spPr bwMode="auto">
          <a:xfrm>
            <a:off x="107504" y="4769690"/>
            <a:ext cx="3384376" cy="193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966695" y="-26801"/>
            <a:ext cx="1187624" cy="365125"/>
          </a:xfrm>
          <a:solidFill>
            <a:schemeClr val="bg1">
              <a:lumMod val="95000"/>
              <a:alpha val="40000"/>
            </a:schemeClr>
          </a:solidFill>
          <a:effectLst>
            <a:softEdge rad="31750"/>
          </a:effectLst>
        </p:spPr>
        <p:txBody>
          <a:bodyPr/>
          <a:lstStyle/>
          <a:p>
            <a:pPr algn="l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defRPr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   </a:t>
            </a:r>
            <a:fld id="{094D9CB4-A995-4889-9303-90D7234F7047}" type="slidenum">
              <a:rPr lang="ru-RU" sz="200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pPr algn="l">
                <a:spcBef>
                  <a:spcPct val="0"/>
                </a:spcBef>
                <a:buClr>
                  <a:schemeClr val="accent6">
                    <a:lumMod val="75000"/>
                  </a:schemeClr>
                </a:buClr>
                <a:buSzPct val="128000"/>
                <a:defRPr/>
              </a:pPr>
              <a:t>16</a:t>
            </a:fld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/18</a:t>
            </a:r>
            <a:endParaRPr lang="ru-RU" sz="2000" dirty="0">
              <a:solidFill>
                <a:schemeClr val="bg2">
                  <a:lumMod val="25000"/>
                </a:schemeClr>
              </a:solidFill>
              <a:effectLst>
                <a:glow rad="38100">
                  <a:schemeClr val="bg1">
                    <a:lumMod val="95000"/>
                    <a:alpha val="50000"/>
                  </a:schemeClr>
                </a:glow>
              </a:effectLst>
              <a:latin typeface="Verdana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4940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10319" y="0"/>
            <a:ext cx="9164638" cy="620688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ru-RU" sz="3200" dirty="0" smtClean="0"/>
              <a:t>Личный вклад</a:t>
            </a:r>
            <a:endParaRPr lang="ru-RU" sz="32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491880" y="620688"/>
            <a:ext cx="5668152" cy="6237311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lvl="0" indent="0" algn="just">
              <a:buNone/>
            </a:pPr>
            <a:r>
              <a:rPr lang="ru-RU" sz="1800" dirty="0" smtClean="0"/>
              <a:t>Проект был представлен руководству ОАО «Выксунский металлургический завод» и ОАО «Объединенная металлургическая компания».</a:t>
            </a:r>
          </a:p>
          <a:p>
            <a:pPr marL="45720" lvl="0" indent="0" algn="just">
              <a:buNone/>
            </a:pPr>
            <a:endParaRPr lang="ru-RU" sz="1800" dirty="0" smtClean="0"/>
          </a:p>
          <a:p>
            <a:pPr marL="45720" lvl="0" indent="0" algn="just">
              <a:buNone/>
            </a:pPr>
            <a:r>
              <a:rPr lang="ru-RU" sz="1800" dirty="0" smtClean="0"/>
              <a:t>1. ОАО </a:t>
            </a:r>
            <a:r>
              <a:rPr lang="ru-RU" sz="1800" dirty="0"/>
              <a:t>«Выксунский металлургический завод» </a:t>
            </a:r>
            <a:r>
              <a:rPr lang="ru-RU" sz="1800" dirty="0" smtClean="0"/>
              <a:t>- система контроля движения трубопроводной продукции по территории трубоэлектросварочного цеха №3 (ТЭСЦ-3).</a:t>
            </a:r>
          </a:p>
          <a:p>
            <a:pPr marL="45720" lvl="0" indent="0" algn="just">
              <a:buNone/>
            </a:pPr>
            <a:endParaRPr lang="ru-RU" sz="1800" dirty="0" smtClean="0"/>
          </a:p>
          <a:p>
            <a:pPr marL="45720" lvl="0" indent="0" algn="just">
              <a:buNone/>
            </a:pPr>
            <a:r>
              <a:rPr lang="ru-RU" sz="1800" dirty="0" smtClean="0"/>
              <a:t>2</a:t>
            </a:r>
            <a:r>
              <a:rPr lang="ru-RU" sz="1800" dirty="0"/>
              <a:t>. </a:t>
            </a:r>
            <a:r>
              <a:rPr lang="ru-RU" sz="1800" dirty="0" smtClean="0"/>
              <a:t>ОАО «</a:t>
            </a:r>
            <a:r>
              <a:rPr lang="ru-RU" sz="1800" dirty="0" err="1" smtClean="0"/>
              <a:t>Альметьевский</a:t>
            </a:r>
            <a:r>
              <a:rPr lang="ru-RU" sz="1800" dirty="0" smtClean="0"/>
              <a:t> </a:t>
            </a:r>
            <a:r>
              <a:rPr lang="ru-RU" sz="1800" dirty="0"/>
              <a:t>трубный завод» </a:t>
            </a:r>
            <a:r>
              <a:rPr lang="ru-RU" sz="1800" dirty="0" smtClean="0"/>
              <a:t>- система контроля движения трубопроводной продукции, прошедшей термообработку при транспортировке конвейером.</a:t>
            </a:r>
          </a:p>
          <a:p>
            <a:pPr marL="45720" lvl="0" indent="0" algn="just">
              <a:buNone/>
            </a:pPr>
            <a:endParaRPr lang="ru-RU" sz="1800" dirty="0" smtClean="0"/>
          </a:p>
          <a:p>
            <a:pPr marL="45720" lvl="0" indent="0" algn="just">
              <a:buNone/>
            </a:pPr>
            <a:r>
              <a:rPr lang="ru-RU" sz="1800" dirty="0" smtClean="0"/>
              <a:t>3.</a:t>
            </a:r>
            <a:r>
              <a:rPr lang="ru-RU" sz="1800" b="1" dirty="0" smtClean="0"/>
              <a:t> </a:t>
            </a:r>
            <a:r>
              <a:rPr lang="ru-RU" sz="1800" dirty="0"/>
              <a:t>ОАО «Чусовской металлургический завод » </a:t>
            </a:r>
            <a:r>
              <a:rPr lang="ru-RU" sz="1800" dirty="0" smtClean="0"/>
              <a:t>- системы контроля движения изделий и заготовок.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8"/>
          <a:stretch/>
        </p:blipFill>
        <p:spPr bwMode="auto">
          <a:xfrm>
            <a:off x="35497" y="3190280"/>
            <a:ext cx="3456384" cy="192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8"/>
          <a:stretch/>
        </p:blipFill>
        <p:spPr bwMode="auto">
          <a:xfrm>
            <a:off x="35497" y="5116146"/>
            <a:ext cx="3456383" cy="168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D:\Alan Wake\!!!!!Диссертация\грант\Untitled-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773"/>
          <a:stretch/>
        </p:blipFill>
        <p:spPr bwMode="auto">
          <a:xfrm>
            <a:off x="35497" y="620687"/>
            <a:ext cx="3456383" cy="256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966695" y="-26801"/>
            <a:ext cx="1187624" cy="365125"/>
          </a:xfrm>
          <a:solidFill>
            <a:schemeClr val="bg1">
              <a:lumMod val="95000"/>
              <a:alpha val="40000"/>
            </a:schemeClr>
          </a:solidFill>
          <a:effectLst>
            <a:softEdge rad="31750"/>
          </a:effectLst>
        </p:spPr>
        <p:txBody>
          <a:bodyPr/>
          <a:lstStyle/>
          <a:p>
            <a:pPr algn="l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defRPr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   </a:t>
            </a:r>
            <a:fld id="{094D9CB4-A995-4889-9303-90D7234F7047}" type="slidenum">
              <a:rPr lang="ru-RU" sz="200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pPr algn="l">
                <a:spcBef>
                  <a:spcPct val="0"/>
                </a:spcBef>
                <a:buClr>
                  <a:schemeClr val="accent6">
                    <a:lumMod val="75000"/>
                  </a:schemeClr>
                </a:buClr>
                <a:buSzPct val="128000"/>
                <a:defRPr/>
              </a:pPr>
              <a:t>17</a:t>
            </a:fld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/18</a:t>
            </a:r>
            <a:endParaRPr lang="ru-RU" sz="2000" dirty="0">
              <a:solidFill>
                <a:schemeClr val="bg2">
                  <a:lumMod val="25000"/>
                </a:schemeClr>
              </a:solidFill>
              <a:effectLst>
                <a:glow rad="38100">
                  <a:schemeClr val="bg1">
                    <a:lumMod val="95000"/>
                    <a:alpha val="50000"/>
                  </a:schemeClr>
                </a:glow>
              </a:effectLst>
              <a:latin typeface="Verdana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141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16" y="2852936"/>
            <a:ext cx="9144000" cy="1002632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15616" y="3068960"/>
            <a:ext cx="6984776" cy="566936"/>
          </a:xfrm>
        </p:spPr>
        <p:txBody>
          <a:bodyPr/>
          <a:lstStyle/>
          <a:p>
            <a:pPr marL="0" indent="0" algn="ctr">
              <a:buNone/>
            </a:pPr>
            <a:r>
              <a:rPr lang="ru-RU" sz="3600" dirty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  <a:reflection blurRad="25400" stA="25000" endPos="50000" dist="12700" dir="5400000" sy="-100000" algn="bl" rotWithShape="0"/>
                </a:effectLst>
                <a:latin typeface="Verdana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16790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10319" y="0"/>
            <a:ext cx="9164638" cy="620688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ru-RU" sz="3200" dirty="0" smtClean="0"/>
              <a:t>Цель и научная новизна проекта</a:t>
            </a:r>
            <a:endParaRPr lang="ru-RU" sz="3200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0" y="692696"/>
            <a:ext cx="9154319" cy="6165304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None/>
            </a:pPr>
            <a:r>
              <a:rPr lang="ru-RU" b="1" dirty="0" smtClean="0"/>
              <a:t>Целью </a:t>
            </a:r>
            <a:r>
              <a:rPr lang="ru-RU" dirty="0" smtClean="0"/>
              <a:t>выполнения проекта является повышение оперативности контроля движения </a:t>
            </a:r>
            <a:r>
              <a:rPr lang="ru-RU" dirty="0"/>
              <a:t>изделий и </a:t>
            </a:r>
            <a:r>
              <a:rPr lang="ru-RU" dirty="0" smtClean="0"/>
              <a:t>безопасности персонала на промышленных предприятиях с использованием видеоустройства автоматического обнаружения и распознавания символьных и штрих-кодовых маркировок.</a:t>
            </a:r>
          </a:p>
          <a:p>
            <a:pPr marL="45720" indent="0" algn="just">
              <a:buFont typeface="Georgia" pitchFamily="18" charset="0"/>
              <a:buNone/>
            </a:pPr>
            <a:endParaRPr lang="ru-RU" sz="1600" dirty="0" smtClean="0"/>
          </a:p>
          <a:p>
            <a:pPr marL="45720" indent="0" algn="just">
              <a:buNone/>
            </a:pPr>
            <a:r>
              <a:rPr lang="ru-RU" dirty="0"/>
              <a:t>В ходе </a:t>
            </a:r>
            <a:r>
              <a:rPr lang="ru-RU" b="1" dirty="0"/>
              <a:t>научных исследований </a:t>
            </a:r>
            <a:r>
              <a:rPr lang="ru-RU" dirty="0"/>
              <a:t>будут разработаны:</a:t>
            </a:r>
          </a:p>
          <a:p>
            <a:pPr marL="714375" lvl="0" indent="-355600" algn="just">
              <a:buNone/>
            </a:pPr>
            <a:r>
              <a:rPr lang="ru-RU" dirty="0" smtClean="0"/>
              <a:t>1. Алгоритмы </a:t>
            </a:r>
            <a:r>
              <a:rPr lang="ru-RU" dirty="0"/>
              <a:t>локализации маркировки промышленного изделия на цифровом изображении, основанные на рекуррентном поиске усредненного максимума, обеспечивающие повышение оперативности и достоверности </a:t>
            </a:r>
            <a:r>
              <a:rPr lang="ru-RU" dirty="0" smtClean="0"/>
              <a:t>идентификации  </a:t>
            </a:r>
            <a:r>
              <a:rPr lang="ru-RU" dirty="0"/>
              <a:t>промышленных изделий на сценах производственных площадей.</a:t>
            </a:r>
            <a:endParaRPr lang="ru-RU" dirty="0" smtClean="0"/>
          </a:p>
          <a:p>
            <a:pPr marL="714375" lvl="0" indent="-355600" algn="just">
              <a:buNone/>
            </a:pPr>
            <a:r>
              <a:rPr lang="ru-RU" dirty="0" smtClean="0"/>
              <a:t>2.Видеоустройство автоматической идентификации промышленных изделий, базирующиеся на реализации разработанных алгоритмов, позволяющее оперативно </a:t>
            </a:r>
            <a:r>
              <a:rPr lang="ru-RU" dirty="0"/>
              <a:t>идентифицировать промышленные </a:t>
            </a:r>
            <a:r>
              <a:rPr lang="ru-RU" dirty="0" smtClean="0"/>
              <a:t>изделия.</a:t>
            </a:r>
            <a:endParaRPr lang="ru-RU" dirty="0"/>
          </a:p>
        </p:txBody>
      </p:sp>
      <p:sp>
        <p:nvSpPr>
          <p:cNvPr id="5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966695" y="-26801"/>
            <a:ext cx="1187624" cy="365125"/>
          </a:xfrm>
          <a:solidFill>
            <a:schemeClr val="bg1">
              <a:lumMod val="95000"/>
              <a:alpha val="40000"/>
            </a:schemeClr>
          </a:solidFill>
          <a:effectLst>
            <a:softEdge rad="31750"/>
          </a:effectLst>
        </p:spPr>
        <p:txBody>
          <a:bodyPr/>
          <a:lstStyle/>
          <a:p>
            <a:pPr algn="l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defRPr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   </a:t>
            </a:r>
            <a:fld id="{094D9CB4-A995-4889-9303-90D7234F7047}" type="slidenum">
              <a:rPr lang="ru-RU" sz="200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pPr algn="l">
                <a:spcBef>
                  <a:spcPct val="0"/>
                </a:spcBef>
                <a:buClr>
                  <a:schemeClr val="accent6">
                    <a:lumMod val="75000"/>
                  </a:schemeClr>
                </a:buClr>
                <a:buSzPct val="128000"/>
                <a:defRPr/>
              </a:pPr>
              <a:t>2</a:t>
            </a:fld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/18</a:t>
            </a:r>
            <a:endParaRPr lang="ru-RU" sz="2000" dirty="0">
              <a:solidFill>
                <a:schemeClr val="bg2">
                  <a:lumMod val="25000"/>
                </a:schemeClr>
              </a:solidFill>
              <a:effectLst>
                <a:glow rad="38100">
                  <a:schemeClr val="bg1">
                    <a:lumMod val="95000"/>
                    <a:alpha val="50000"/>
                  </a:schemeClr>
                </a:glow>
              </a:effectLst>
              <a:latin typeface="Verdana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5259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10319" y="0"/>
            <a:ext cx="9154319" cy="620688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ru-RU" sz="3200" dirty="0" smtClean="0"/>
              <a:t>Научно-техническое назначение</a:t>
            </a:r>
            <a:endParaRPr lang="ru-RU" sz="32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0" y="5161600"/>
            <a:ext cx="9144000" cy="1696772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/>
              <a:t>-повысить </a:t>
            </a:r>
            <a:r>
              <a:rPr lang="ru-RU" sz="1800" dirty="0"/>
              <a:t>оперативность идентификации транспортируемой продукции;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/>
              <a:t>-сократить </a:t>
            </a:r>
            <a:r>
              <a:rPr lang="ru-RU" sz="1800" dirty="0"/>
              <a:t>расходы, путем уменьшения простоя продукции в процессе транспортировки;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/>
              <a:t>-автоматизировать </a:t>
            </a:r>
            <a:r>
              <a:rPr lang="ru-RU" sz="1800" dirty="0"/>
              <a:t>процесс идентификации в местах, опасных для нахождения человека;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/>
              <a:t>-исключить </a:t>
            </a:r>
            <a:r>
              <a:rPr lang="ru-RU" sz="1800" dirty="0"/>
              <a:t>человеческий фактор</a:t>
            </a:r>
            <a:r>
              <a:rPr lang="ru-RU" sz="1800" dirty="0" smtClean="0"/>
              <a:t>.</a:t>
            </a:r>
            <a:endParaRPr lang="ru-RU" sz="1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20688"/>
            <a:ext cx="2962666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7" y="620688"/>
            <a:ext cx="3101982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2756" y="2547030"/>
            <a:ext cx="340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Идентификация на конвейере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04888" y="2597830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Идентификация на складе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795" y="2967162"/>
            <a:ext cx="3071274" cy="186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4" y="2989114"/>
            <a:ext cx="2962667" cy="1865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97862" y="4854236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Идентификация на складе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84802" y="4830587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Идентификация на улице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966695" y="-26801"/>
            <a:ext cx="1187624" cy="365125"/>
          </a:xfrm>
          <a:solidFill>
            <a:schemeClr val="bg1">
              <a:lumMod val="95000"/>
              <a:alpha val="40000"/>
            </a:schemeClr>
          </a:solidFill>
          <a:effectLst>
            <a:softEdge rad="31750"/>
          </a:effectLst>
        </p:spPr>
        <p:txBody>
          <a:bodyPr/>
          <a:lstStyle/>
          <a:p>
            <a:pPr algn="l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defRPr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   </a:t>
            </a:r>
            <a:fld id="{094D9CB4-A995-4889-9303-90D7234F7047}" type="slidenum">
              <a:rPr lang="ru-RU" sz="200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pPr algn="l">
                <a:spcBef>
                  <a:spcPct val="0"/>
                </a:spcBef>
                <a:buClr>
                  <a:schemeClr val="accent6">
                    <a:lumMod val="75000"/>
                  </a:schemeClr>
                </a:buClr>
                <a:buSzPct val="128000"/>
                <a:defRPr/>
              </a:pPr>
              <a:t>3</a:t>
            </a:fld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/18</a:t>
            </a:r>
            <a:endParaRPr lang="ru-RU" sz="2000" dirty="0">
              <a:solidFill>
                <a:schemeClr val="bg2">
                  <a:lumMod val="25000"/>
                </a:schemeClr>
              </a:solidFill>
              <a:effectLst>
                <a:glow rad="38100">
                  <a:schemeClr val="bg1">
                    <a:lumMod val="95000"/>
                    <a:alpha val="50000"/>
                  </a:schemeClr>
                </a:glow>
              </a:effectLst>
              <a:latin typeface="Verdana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911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-10319" y="0"/>
            <a:ext cx="9164638" cy="620688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ru-RU" sz="3200" dirty="0" smtClean="0"/>
              <a:t>Обзор предметной области</a:t>
            </a:r>
            <a:endParaRPr lang="ru-RU" sz="32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0" y="692696"/>
            <a:ext cx="9154319" cy="792088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Font typeface="Georgia" pitchFamily="18" charset="0"/>
              <a:buNone/>
            </a:pPr>
            <a:r>
              <a:rPr lang="ru-RU" b="1" dirty="0" smtClean="0"/>
              <a:t>Объектом</a:t>
            </a:r>
            <a:r>
              <a:rPr lang="ru-RU" dirty="0" smtClean="0"/>
              <a:t> идентификации является маркированная трубопроводная продукция.</a:t>
            </a:r>
            <a:endParaRPr lang="ru-RU" dirty="0"/>
          </a:p>
        </p:txBody>
      </p:sp>
      <p:pic>
        <p:nvPicPr>
          <p:cNvPr id="1026" name="Picture 2" descr="D:\Alan Wake\!!!!!Диссертация\грант\Умник март 2015\Завод\2014-12-03 00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/>
          <a:stretch/>
        </p:blipFill>
        <p:spPr bwMode="auto">
          <a:xfrm>
            <a:off x="107505" y="1485528"/>
            <a:ext cx="2448272" cy="207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Alan Wake\!!!!!Диссертация\грант\Умник март 2015\Завод\2014-12-03 02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922" y="1484040"/>
            <a:ext cx="2736304" cy="207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lan Wake\!!!!!Диссертация\грант\Умник март 2015\Завод\2014-12-03 06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0"/>
          <a:stretch/>
        </p:blipFill>
        <p:spPr bwMode="auto">
          <a:xfrm>
            <a:off x="5966370" y="1484784"/>
            <a:ext cx="3131840" cy="207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-10319" y="3561801"/>
            <a:ext cx="9154319" cy="792088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Font typeface="Georgia" pitchFamily="18" charset="0"/>
              <a:buNone/>
            </a:pPr>
            <a:r>
              <a:rPr lang="ru-RU" dirty="0" smtClean="0"/>
              <a:t>Основным способом нанесения маркировки на трубопроводную продукцию является струйная печать промышленным принтером.</a:t>
            </a:r>
            <a:endParaRPr lang="ru-RU" dirty="0"/>
          </a:p>
        </p:txBody>
      </p:sp>
      <p:sp>
        <p:nvSpPr>
          <p:cNvPr id="1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966695" y="-26801"/>
            <a:ext cx="1187624" cy="365125"/>
          </a:xfrm>
          <a:solidFill>
            <a:schemeClr val="bg1">
              <a:lumMod val="95000"/>
              <a:alpha val="40000"/>
            </a:schemeClr>
          </a:solidFill>
          <a:effectLst>
            <a:softEdge rad="31750"/>
          </a:effectLst>
        </p:spPr>
        <p:txBody>
          <a:bodyPr/>
          <a:lstStyle/>
          <a:p>
            <a:pPr algn="l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defRPr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   </a:t>
            </a:r>
            <a:fld id="{094D9CB4-A995-4889-9303-90D7234F7047}" type="slidenum">
              <a:rPr lang="ru-RU" sz="200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pPr algn="l">
                <a:spcBef>
                  <a:spcPct val="0"/>
                </a:spcBef>
                <a:buClr>
                  <a:schemeClr val="accent6">
                    <a:lumMod val="75000"/>
                  </a:schemeClr>
                </a:buClr>
                <a:buSzPct val="128000"/>
                <a:defRPr/>
              </a:pPr>
              <a:t>4</a:t>
            </a:fld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/18</a:t>
            </a:r>
            <a:endParaRPr lang="ru-RU" sz="2000" dirty="0">
              <a:solidFill>
                <a:schemeClr val="bg2">
                  <a:lumMod val="25000"/>
                </a:schemeClr>
              </a:solidFill>
              <a:effectLst>
                <a:glow rad="38100">
                  <a:schemeClr val="bg1">
                    <a:lumMod val="95000"/>
                    <a:alpha val="50000"/>
                  </a:schemeClr>
                </a:glow>
              </a:effectLst>
              <a:latin typeface="Verdana" pitchFamily="34" charset="0"/>
              <a:ea typeface="+mj-ea"/>
              <a:cs typeface="+mj-cs"/>
            </a:endParaRPr>
          </a:p>
        </p:txBody>
      </p:sp>
      <p:pic>
        <p:nvPicPr>
          <p:cNvPr id="4" name="Picture 2" descr="C:\Users\PFO3\Pictures\Light Alloy\Маркировка-0-01-16-043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"/>
          <a:stretch/>
        </p:blipFill>
        <p:spPr bwMode="auto">
          <a:xfrm>
            <a:off x="93317" y="4353316"/>
            <a:ext cx="2965895" cy="240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PFO3\Pictures\Light Alloy\Маркировка-0-01-19-790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"/>
          <a:stretch/>
        </p:blipFill>
        <p:spPr bwMode="auto">
          <a:xfrm>
            <a:off x="3099295" y="4353889"/>
            <a:ext cx="2965895" cy="240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PFO3\Pictures\Light Alloy\Маркировка-0-01-28-942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"/>
          <a:stretch/>
        </p:blipFill>
        <p:spPr bwMode="auto">
          <a:xfrm>
            <a:off x="6096642" y="4353316"/>
            <a:ext cx="2965896" cy="240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50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10319" y="0"/>
            <a:ext cx="9164638" cy="620688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Font typeface="Georgia" pitchFamily="18" charset="0"/>
              <a:buNone/>
            </a:pPr>
            <a:r>
              <a:rPr lang="ru-RU" sz="3200" dirty="0" smtClean="0"/>
              <a:t>Обзор технологического процесса</a:t>
            </a:r>
            <a:endParaRPr lang="ru-RU" sz="3200" dirty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0" y="692696"/>
            <a:ext cx="9154319" cy="396044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just">
              <a:buFont typeface="Georgia" pitchFamily="18" charset="0"/>
              <a:buNone/>
            </a:pPr>
            <a:r>
              <a:rPr lang="ru-RU" b="1" dirty="0" smtClean="0"/>
              <a:t>В процессе обработки идентификация требуется в следующих случаях:</a:t>
            </a:r>
          </a:p>
          <a:p>
            <a:pPr marL="45720" indent="0" algn="just">
              <a:buFont typeface="Georgia" pitchFamily="18" charset="0"/>
              <a:buNone/>
            </a:pPr>
            <a:endParaRPr lang="ru-RU" b="1" dirty="0" smtClean="0"/>
          </a:p>
          <a:p>
            <a:pPr marL="45720" indent="0" algn="just">
              <a:buFont typeface="Georgia" pitchFamily="18" charset="0"/>
              <a:buNone/>
            </a:pPr>
            <a:r>
              <a:rPr lang="ru-RU" b="1" dirty="0" smtClean="0"/>
              <a:t>1. Идентификация перед термообработкой.</a:t>
            </a:r>
          </a:p>
          <a:p>
            <a:pPr marL="45720" indent="0" algn="just">
              <a:buFont typeface="Georgia" pitchFamily="18" charset="0"/>
              <a:buNone/>
            </a:pPr>
            <a:r>
              <a:rPr lang="ru-RU" b="1" dirty="0" smtClean="0"/>
              <a:t>2. Идентификация при транспортировке крючьями.</a:t>
            </a:r>
          </a:p>
          <a:p>
            <a:pPr marL="45720" indent="0" algn="just">
              <a:buFont typeface="Georgia" pitchFamily="18" charset="0"/>
              <a:buNone/>
            </a:pPr>
            <a:r>
              <a:rPr lang="ru-RU" b="1" dirty="0"/>
              <a:t>3</a:t>
            </a:r>
            <a:r>
              <a:rPr lang="ru-RU" b="1" dirty="0" smtClean="0"/>
              <a:t>. Идентификация при транспортировке магнитным краном.</a:t>
            </a:r>
          </a:p>
          <a:p>
            <a:pPr marL="45720" indent="0" algn="just">
              <a:buFont typeface="Georgia" pitchFamily="18" charset="0"/>
              <a:buNone/>
            </a:pPr>
            <a:r>
              <a:rPr lang="ru-RU" b="1" dirty="0"/>
              <a:t>4</a:t>
            </a:r>
            <a:r>
              <a:rPr lang="ru-RU" b="1" dirty="0" smtClean="0"/>
              <a:t>. Идентификация при транспортировке механическим погрузчиком.</a:t>
            </a:r>
          </a:p>
          <a:p>
            <a:pPr marL="45720" indent="0" algn="just">
              <a:buNone/>
            </a:pPr>
            <a:r>
              <a:rPr lang="ru-RU" b="1" dirty="0"/>
              <a:t>5</a:t>
            </a:r>
            <a:r>
              <a:rPr lang="ru-RU" dirty="0" smtClean="0"/>
              <a:t>. </a:t>
            </a:r>
            <a:r>
              <a:rPr lang="ru-RU" b="1" dirty="0"/>
              <a:t>Идентификация при транспортировке </a:t>
            </a:r>
            <a:r>
              <a:rPr lang="ru-RU" b="1" dirty="0" smtClean="0"/>
              <a:t>вакуумным погрузчиком.</a:t>
            </a:r>
            <a:endParaRPr lang="ru-RU" b="1" dirty="0"/>
          </a:p>
          <a:p>
            <a:pPr marL="45720" indent="0" algn="just">
              <a:buFont typeface="Georgia" pitchFamily="18" charset="0"/>
              <a:buNone/>
            </a:pPr>
            <a:endParaRPr lang="ru-RU" dirty="0"/>
          </a:p>
        </p:txBody>
      </p:sp>
      <p:sp>
        <p:nvSpPr>
          <p:cNvPr id="5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966695" y="-26801"/>
            <a:ext cx="1187624" cy="365125"/>
          </a:xfrm>
          <a:solidFill>
            <a:schemeClr val="bg1">
              <a:lumMod val="95000"/>
              <a:alpha val="40000"/>
            </a:schemeClr>
          </a:solidFill>
          <a:effectLst>
            <a:softEdge rad="31750"/>
          </a:effectLst>
        </p:spPr>
        <p:txBody>
          <a:bodyPr/>
          <a:lstStyle/>
          <a:p>
            <a:pPr algn="l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defRPr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   </a:t>
            </a:r>
            <a:fld id="{094D9CB4-A995-4889-9303-90D7234F7047}" type="slidenum">
              <a:rPr lang="ru-RU" sz="200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pPr algn="l">
                <a:spcBef>
                  <a:spcPct val="0"/>
                </a:spcBef>
                <a:buClr>
                  <a:schemeClr val="accent6">
                    <a:lumMod val="75000"/>
                  </a:schemeClr>
                </a:buClr>
                <a:buSzPct val="128000"/>
                <a:defRPr/>
              </a:pPr>
              <a:t>5</a:t>
            </a:fld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/18</a:t>
            </a:r>
            <a:endParaRPr lang="ru-RU" sz="2000" dirty="0">
              <a:solidFill>
                <a:schemeClr val="bg2">
                  <a:lumMod val="25000"/>
                </a:schemeClr>
              </a:solidFill>
              <a:effectLst>
                <a:glow rad="38100">
                  <a:schemeClr val="bg1">
                    <a:lumMod val="95000"/>
                    <a:alpha val="50000"/>
                  </a:schemeClr>
                </a:glow>
              </a:effectLst>
              <a:latin typeface="Verdana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1050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10319" y="0"/>
            <a:ext cx="9164638" cy="620688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None/>
            </a:pPr>
            <a:r>
              <a:rPr lang="ru-RU" sz="3200" dirty="0"/>
              <a:t>Идентификация перед термообработкой</a:t>
            </a:r>
          </a:p>
        </p:txBody>
      </p:sp>
      <p:pic>
        <p:nvPicPr>
          <p:cNvPr id="3074" name="Picture 2" descr="D:\Alan Wake\!!!!!Диссертация\грант\Умник март 2015\Завод\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5"/>
          <a:stretch/>
        </p:blipFill>
        <p:spPr bwMode="auto">
          <a:xfrm>
            <a:off x="306140" y="3789040"/>
            <a:ext cx="4784497" cy="256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Alan Wake\!!!!!Диссертация\грант\Умник март 2015\Завод\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9721" r="3750" b="10001"/>
          <a:stretch/>
        </p:blipFill>
        <p:spPr bwMode="auto">
          <a:xfrm>
            <a:off x="60918" y="764704"/>
            <a:ext cx="420387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Прямая соединительная линия 2"/>
          <p:cNvCxnSpPr/>
          <p:nvPr/>
        </p:nvCxnSpPr>
        <p:spPr>
          <a:xfrm>
            <a:off x="4600104" y="6093296"/>
            <a:ext cx="835992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5436096" y="6669360"/>
            <a:ext cx="30963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98388" y="5517232"/>
            <a:ext cx="58340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2483768" y="4509120"/>
            <a:ext cx="936104" cy="360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3419872" y="4869160"/>
            <a:ext cx="51125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74000" y="4499828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Видеодатчик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5140165" y="5147900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Транспортируемая продукция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7321852" y="630002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/>
              <a:t>Конвейер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2778881" y="341970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Предложение по модернизации</a:t>
            </a:r>
            <a:endParaRPr lang="ru-RU" dirty="0"/>
          </a:p>
        </p:txBody>
      </p:sp>
      <p:pic>
        <p:nvPicPr>
          <p:cNvPr id="3077" name="Picture 5" descr="D:\Alan Wake\!!!!!Диссертация\грант\Умник март 2015\Завод\1255641230_tescz-3-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314" y="764704"/>
            <a:ext cx="474618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966695" y="-26801"/>
            <a:ext cx="1187624" cy="365125"/>
          </a:xfrm>
          <a:solidFill>
            <a:schemeClr val="bg1">
              <a:lumMod val="95000"/>
              <a:alpha val="40000"/>
            </a:schemeClr>
          </a:solidFill>
          <a:effectLst>
            <a:softEdge rad="31750"/>
          </a:effectLst>
        </p:spPr>
        <p:txBody>
          <a:bodyPr/>
          <a:lstStyle/>
          <a:p>
            <a:pPr algn="l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defRPr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   </a:t>
            </a:r>
            <a:fld id="{094D9CB4-A995-4889-9303-90D7234F7047}" type="slidenum">
              <a:rPr lang="ru-RU" sz="200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pPr algn="l">
                <a:spcBef>
                  <a:spcPct val="0"/>
                </a:spcBef>
                <a:buClr>
                  <a:schemeClr val="accent6">
                    <a:lumMod val="75000"/>
                  </a:schemeClr>
                </a:buClr>
                <a:buSzPct val="128000"/>
                <a:defRPr/>
              </a:pPr>
              <a:t>6</a:t>
            </a:fld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/18</a:t>
            </a:r>
            <a:endParaRPr lang="ru-RU" sz="2000" dirty="0">
              <a:solidFill>
                <a:schemeClr val="bg2">
                  <a:lumMod val="25000"/>
                </a:schemeClr>
              </a:solidFill>
              <a:effectLst>
                <a:glow rad="38100">
                  <a:schemeClr val="bg1">
                    <a:lumMod val="95000"/>
                    <a:alpha val="50000"/>
                  </a:schemeClr>
                </a:glow>
              </a:effectLst>
              <a:latin typeface="Verdana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664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10319" y="0"/>
            <a:ext cx="9164638" cy="620688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None/>
            </a:pPr>
            <a:r>
              <a:rPr lang="ru-RU" sz="3200" dirty="0"/>
              <a:t>Идентификация при транспортировке крючьями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8881" y="341970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Предложение по модернизации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89774"/>
            <a:ext cx="4320480" cy="232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D:\Alan Wake\!!!!!Диссертация\грант\Умник март 2015\Завод\2014-12-03 03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78" t="24074" b="57592"/>
          <a:stretch/>
        </p:blipFill>
        <p:spPr bwMode="auto">
          <a:xfrm>
            <a:off x="4572000" y="2059610"/>
            <a:ext cx="4464496" cy="136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1" y="1089774"/>
            <a:ext cx="45823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Правила погрузки-разгрузки труб в </a:t>
            </a:r>
          </a:p>
          <a:p>
            <a:pPr algn="ctr"/>
            <a:r>
              <a:rPr lang="ru-RU" sz="1400" dirty="0" smtClean="0"/>
              <a:t>контейнер и полувагон с площадки складирования (Технологическая карта МВ-044-08)</a:t>
            </a:r>
            <a:endParaRPr lang="ru-RU" sz="1400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0" t="31250" r="31208" b="28516"/>
          <a:stretch/>
        </p:blipFill>
        <p:spPr bwMode="auto">
          <a:xfrm flipH="1">
            <a:off x="358578" y="4022576"/>
            <a:ext cx="3818331" cy="2616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4932040" y="4437112"/>
            <a:ext cx="30963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80121" y="4067780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Видеодатчик</a:t>
            </a:r>
            <a:endParaRPr lang="ru-RU" dirty="0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 flipV="1">
            <a:off x="3851920" y="6237312"/>
            <a:ext cx="779918" cy="720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4631838" y="6237312"/>
            <a:ext cx="34665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32040" y="5855729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Транспортируемая продукция</a:t>
            </a:r>
            <a:endParaRPr lang="ru-RU" dirty="0"/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4499992" y="5700008"/>
            <a:ext cx="35283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14636" y="533067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Кран с крючьями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flipH="1" flipV="1">
            <a:off x="2987824" y="5157192"/>
            <a:ext cx="1512168" cy="5428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flipH="1">
            <a:off x="3419872" y="5700008"/>
            <a:ext cx="1080120" cy="2492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 flipH="1">
            <a:off x="3995936" y="4437112"/>
            <a:ext cx="936104" cy="432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966695" y="-26801"/>
            <a:ext cx="1187624" cy="365125"/>
          </a:xfrm>
          <a:solidFill>
            <a:schemeClr val="bg1">
              <a:lumMod val="95000"/>
              <a:alpha val="40000"/>
            </a:schemeClr>
          </a:solidFill>
          <a:effectLst>
            <a:softEdge rad="31750"/>
          </a:effectLst>
        </p:spPr>
        <p:txBody>
          <a:bodyPr/>
          <a:lstStyle/>
          <a:p>
            <a:pPr algn="l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defRPr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   </a:t>
            </a:r>
            <a:fld id="{094D9CB4-A995-4889-9303-90D7234F7047}" type="slidenum">
              <a:rPr lang="ru-RU" sz="200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pPr algn="l">
                <a:spcBef>
                  <a:spcPct val="0"/>
                </a:spcBef>
                <a:buClr>
                  <a:schemeClr val="accent6">
                    <a:lumMod val="75000"/>
                  </a:schemeClr>
                </a:buClr>
                <a:buSzPct val="128000"/>
                <a:defRPr/>
              </a:pPr>
              <a:t>7</a:t>
            </a:fld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/18</a:t>
            </a:r>
            <a:endParaRPr lang="ru-RU" sz="2000" dirty="0">
              <a:solidFill>
                <a:schemeClr val="bg2">
                  <a:lumMod val="25000"/>
                </a:schemeClr>
              </a:solidFill>
              <a:effectLst>
                <a:glow rad="38100">
                  <a:schemeClr val="bg1">
                    <a:lumMod val="95000"/>
                    <a:alpha val="50000"/>
                  </a:schemeClr>
                </a:glow>
              </a:effectLst>
              <a:latin typeface="Verdana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62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10319" y="0"/>
            <a:ext cx="9164638" cy="620688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None/>
            </a:pPr>
            <a:r>
              <a:rPr lang="ru-RU" sz="3200" dirty="0"/>
              <a:t>Идентификация при транспортировке магнитным краном</a:t>
            </a:r>
          </a:p>
        </p:txBody>
      </p:sp>
      <p:pic>
        <p:nvPicPr>
          <p:cNvPr id="5" name="Picture 3" descr="D:\Alan Wake\!!!!!Диссертация\грант\Умник март 2015\Завод\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29513" r="39167" b="28283"/>
          <a:stretch/>
        </p:blipFill>
        <p:spPr bwMode="auto">
          <a:xfrm flipH="1">
            <a:off x="395536" y="4022576"/>
            <a:ext cx="3835424" cy="261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78881" y="341970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Предложение по модернизации</a:t>
            </a:r>
            <a:endParaRPr lang="ru-RU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4" t="22556" r="15636" b="20145"/>
          <a:stretch/>
        </p:blipFill>
        <p:spPr bwMode="auto">
          <a:xfrm>
            <a:off x="107504" y="1124745"/>
            <a:ext cx="4176464" cy="229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D:\Alan Wake\!!!!!Диссертация\грант\Умник март 2015\Завод\2014-12-03 03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17" t="42408" r="12917" b="42777"/>
          <a:stretch/>
        </p:blipFill>
        <p:spPr bwMode="auto">
          <a:xfrm>
            <a:off x="4572000" y="2060848"/>
            <a:ext cx="4420406" cy="134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72001" y="1089774"/>
            <a:ext cx="45823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Правила погрузки-разгрузки труб в </a:t>
            </a:r>
          </a:p>
          <a:p>
            <a:pPr algn="ctr"/>
            <a:r>
              <a:rPr lang="ru-RU" sz="1400" dirty="0" smtClean="0"/>
              <a:t>контейнер и полувагон с площадки складирования (Технологическая карта МВ-044-08)</a:t>
            </a:r>
            <a:endParaRPr lang="ru-RU" sz="1400" dirty="0"/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4230960" y="4437112"/>
            <a:ext cx="37974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80121" y="4067780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Видеодатчик</a:t>
            </a:r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3419872" y="5877272"/>
            <a:ext cx="1152128" cy="504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4572000" y="5877272"/>
            <a:ext cx="34665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32040" y="5507940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Транспортируемая продукция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 flipV="1">
            <a:off x="3275856" y="5330676"/>
            <a:ext cx="1224136" cy="5465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H="1" flipV="1">
            <a:off x="2915816" y="4653136"/>
            <a:ext cx="1584176" cy="677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4499992" y="5330676"/>
            <a:ext cx="35283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104459" y="4961344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Магнитный кран</a:t>
            </a:r>
            <a:endParaRPr lang="ru-RU" dirty="0"/>
          </a:p>
        </p:txBody>
      </p:sp>
      <p:sp>
        <p:nvSpPr>
          <p:cNvPr id="19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966695" y="-26801"/>
            <a:ext cx="1187624" cy="365125"/>
          </a:xfrm>
          <a:solidFill>
            <a:schemeClr val="bg1">
              <a:lumMod val="95000"/>
              <a:alpha val="40000"/>
            </a:schemeClr>
          </a:solidFill>
          <a:effectLst>
            <a:softEdge rad="31750"/>
          </a:effectLst>
        </p:spPr>
        <p:txBody>
          <a:bodyPr/>
          <a:lstStyle/>
          <a:p>
            <a:pPr algn="l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defRPr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   </a:t>
            </a:r>
            <a:fld id="{094D9CB4-A995-4889-9303-90D7234F7047}" type="slidenum">
              <a:rPr lang="ru-RU" sz="200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pPr algn="l">
                <a:spcBef>
                  <a:spcPct val="0"/>
                </a:spcBef>
                <a:buClr>
                  <a:schemeClr val="accent6">
                    <a:lumMod val="75000"/>
                  </a:schemeClr>
                </a:buClr>
                <a:buSzPct val="128000"/>
                <a:defRPr/>
              </a:pPr>
              <a:t>8</a:t>
            </a:fld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/18</a:t>
            </a:r>
            <a:endParaRPr lang="ru-RU" sz="2000" dirty="0">
              <a:solidFill>
                <a:schemeClr val="bg2">
                  <a:lumMod val="25000"/>
                </a:schemeClr>
              </a:solidFill>
              <a:effectLst>
                <a:glow rad="38100">
                  <a:schemeClr val="bg1">
                    <a:lumMod val="95000"/>
                    <a:alpha val="50000"/>
                  </a:schemeClr>
                </a:glow>
              </a:effectLst>
              <a:latin typeface="Verdana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62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725144"/>
            <a:ext cx="60007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-10319" y="0"/>
            <a:ext cx="9164638" cy="620688"/>
          </a:xfrm>
          <a:prstGeom prst="rect">
            <a:avLst/>
          </a:prstGeom>
        </p:spPr>
        <p:txBody>
          <a:bodyPr/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l">
              <a:buNone/>
            </a:pPr>
            <a:r>
              <a:rPr lang="ru-RU" sz="3200" dirty="0"/>
              <a:t>Идентификация при транспортировке механическим погрузчиком</a:t>
            </a:r>
          </a:p>
        </p:txBody>
      </p:sp>
      <p:pic>
        <p:nvPicPr>
          <p:cNvPr id="5124" name="Picture 4" descr="D:\Alan Wake\!!!!!Диссертация\грант\Умник март 2015\Завод\2014-12-03 08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4392488" cy="221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Alan Wake\!!!!!Диссертация\грант\Умник март 2015\Завод\pogruz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504" y="3933056"/>
            <a:ext cx="5328592" cy="28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78881" y="3419708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Предложение по модернизации</a:t>
            </a:r>
            <a:endParaRPr lang="ru-RU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196753"/>
            <a:ext cx="4320480" cy="222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Прямая соединительная линия 2"/>
          <p:cNvCxnSpPr/>
          <p:nvPr/>
        </p:nvCxnSpPr>
        <p:spPr>
          <a:xfrm flipV="1">
            <a:off x="5220072" y="5733256"/>
            <a:ext cx="792088" cy="432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6012160" y="5733256"/>
            <a:ext cx="23042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V="1">
            <a:off x="3947939" y="4509120"/>
            <a:ext cx="768077" cy="449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716016" y="4509120"/>
            <a:ext cx="360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4067944" y="5085184"/>
            <a:ext cx="936104" cy="1066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5004048" y="5085184"/>
            <a:ext cx="33123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57976" y="4139788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Видеодатчик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4964094" y="5333772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Транспортируемая продукция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5493085" y="4715852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Механический погрузчик</a:t>
            </a:r>
            <a:endParaRPr lang="ru-RU" dirty="0"/>
          </a:p>
        </p:txBody>
      </p:sp>
      <p:sp>
        <p:nvSpPr>
          <p:cNvPr id="1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7966695" y="-26801"/>
            <a:ext cx="1187624" cy="365125"/>
          </a:xfrm>
          <a:solidFill>
            <a:schemeClr val="bg1">
              <a:lumMod val="95000"/>
              <a:alpha val="40000"/>
            </a:schemeClr>
          </a:solidFill>
          <a:effectLst>
            <a:softEdge rad="31750"/>
          </a:effectLst>
        </p:spPr>
        <p:txBody>
          <a:bodyPr/>
          <a:lstStyle/>
          <a:p>
            <a:pPr algn="l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defRPr/>
            </a:pPr>
            <a:r>
              <a:rPr lang="ru-RU" sz="2000" dirty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   </a:t>
            </a:r>
            <a:fld id="{094D9CB4-A995-4889-9303-90D7234F7047}" type="slidenum">
              <a:rPr lang="ru-RU" sz="200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pPr algn="l">
                <a:spcBef>
                  <a:spcPct val="0"/>
                </a:spcBef>
                <a:buClr>
                  <a:schemeClr val="accent6">
                    <a:lumMod val="75000"/>
                  </a:schemeClr>
                </a:buClr>
                <a:buSzPct val="128000"/>
                <a:defRPr/>
              </a:pPr>
              <a:t>9</a:t>
            </a:fld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effectLst>
                  <a:glow rad="38100">
                    <a:schemeClr val="bg1">
                      <a:lumMod val="95000"/>
                      <a:alpha val="50000"/>
                    </a:schemeClr>
                  </a:glow>
                </a:effectLst>
                <a:latin typeface="Verdana" pitchFamily="34" charset="0"/>
                <a:ea typeface="+mj-ea"/>
                <a:cs typeface="+mj-cs"/>
              </a:rPr>
              <a:t>/18</a:t>
            </a:r>
            <a:endParaRPr lang="ru-RU" sz="2000" dirty="0">
              <a:solidFill>
                <a:schemeClr val="bg2">
                  <a:lumMod val="25000"/>
                </a:schemeClr>
              </a:solidFill>
              <a:effectLst>
                <a:glow rad="38100">
                  <a:schemeClr val="bg1">
                    <a:lumMod val="95000"/>
                    <a:alpha val="50000"/>
                  </a:schemeClr>
                </a:glow>
              </a:effectLst>
              <a:latin typeface="Verdana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62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1291</TotalTime>
  <Words>861</Words>
  <Application>Microsoft Office PowerPoint</Application>
  <PresentationFormat>Экран (4:3)</PresentationFormat>
  <Paragraphs>145</Paragraphs>
  <Slides>18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Воздушный поток</vt:lpstr>
      <vt:lpstr>Технология и видеоустройство автоматического обнаружения и распознавания маркировки для контроля движения промышленных изделий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PFO3</dc:creator>
  <cp:lastModifiedBy>PFO3</cp:lastModifiedBy>
  <cp:revision>56</cp:revision>
  <cp:lastPrinted>2015-02-25T07:37:07Z</cp:lastPrinted>
  <dcterms:created xsi:type="dcterms:W3CDTF">2015-02-25T07:01:42Z</dcterms:created>
  <dcterms:modified xsi:type="dcterms:W3CDTF">2015-04-01T13:07:01Z</dcterms:modified>
</cp:coreProperties>
</file>